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at-info.ru/references/vitamins/lipoevaya-kislota/" TargetMode="External"/><Relationship Id="rId2" Type="http://schemas.openxmlformats.org/officeDocument/2006/relationships/hyperlink" Target="http://eat-info.ru/references/vitamins/bioti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lora.ru/beauty/beauty260.html" TargetMode="External"/><Relationship Id="rId2" Type="http://schemas.openxmlformats.org/officeDocument/2006/relationships/hyperlink" Target="http://www.inflora.ru/beauty/beauty25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at-info.ru/references/microelements/kaliy/" TargetMode="External"/><Relationship Id="rId2" Type="http://schemas.openxmlformats.org/officeDocument/2006/relationships/hyperlink" Target="http://eat-info.ru/references/microelements/natri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772400" cy="1828800"/>
          </a:xfrm>
        </p:spPr>
        <p:txBody>
          <a:bodyPr>
            <a:noAutofit/>
          </a:bodyPr>
          <a:lstStyle/>
          <a:p>
            <a:r>
              <a:rPr lang="ru-RU" sz="5400" b="1" i="1" u="sng" dirty="0" smtClean="0">
                <a:solidFill>
                  <a:srgbClr val="FF0000"/>
                </a:solidFill>
                <a:latin typeface="Segoe Script" pitchFamily="34" charset="0"/>
              </a:rPr>
              <a:t>Роль неметаллов в составе макроэлементов в живых организмах</a:t>
            </a:r>
            <a:endParaRPr lang="ru-RU" sz="5400" b="1" i="1" u="sng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340768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4000" dirty="0">
                <a:solidFill>
                  <a:srgbClr val="FF0000"/>
                </a:solidFill>
              </a:rPr>
              <a:t>Избыток </a:t>
            </a:r>
            <a:r>
              <a:rPr lang="ru-RU" sz="4000" dirty="0" err="1">
                <a:solidFill>
                  <a:srgbClr val="FF0000"/>
                </a:solidFill>
              </a:rPr>
              <a:t>хлорид-ионов</a:t>
            </a:r>
            <a:endParaRPr lang="ru-RU" sz="4000" dirty="0">
              <a:solidFill>
                <a:srgbClr val="FF0000"/>
              </a:solidFill>
            </a:endParaRPr>
          </a:p>
          <a:p>
            <a:pPr fontAlgn="base"/>
            <a:r>
              <a:rPr lang="ru-RU" sz="4000" b="1" dirty="0">
                <a:solidFill>
                  <a:srgbClr val="FF0000"/>
                </a:solidFill>
              </a:rPr>
              <a:t>Внимание: молекулярный хлор, а также многие его соединения обладают высокой токсичностью!</a:t>
            </a:r>
            <a:endParaRPr lang="ru-RU" sz="40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4581128"/>
            <a:ext cx="7067128" cy="15450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3554" name="Picture 2" descr="Картинки по запросу спасибо за вним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Макроэлементы.</a:t>
            </a:r>
            <a:r>
              <a:rPr lang="ru-RU" dirty="0"/>
              <a:t> Химические элементы, содержание которых в живых организмах составляет от десятков до сотых долей </a:t>
            </a:r>
            <a:r>
              <a:rPr lang="ru-RU" dirty="0" smtClean="0"/>
              <a:t>процента.</a:t>
            </a:r>
          </a:p>
          <a:p>
            <a:r>
              <a:rPr lang="ru-RU" dirty="0">
                <a:solidFill>
                  <a:srgbClr val="00B0F0"/>
                </a:solidFill>
              </a:rPr>
              <a:t>Живые организмы более чем на 98 % состоят из четырех химических элементов: кислорода (О), углерода (С), водорода (Н) и азота (N</a:t>
            </a:r>
            <a:r>
              <a:rPr lang="ru-RU" dirty="0" smtClean="0">
                <a:solidFill>
                  <a:srgbClr val="00B0F0"/>
                </a:solidFill>
              </a:rPr>
              <a:t>).</a:t>
            </a:r>
          </a:p>
          <a:p>
            <a:r>
              <a:rPr lang="ru-RU" b="1" dirty="0"/>
              <a:t>Макроэлементы</a:t>
            </a:r>
            <a:r>
              <a:rPr lang="ru-RU" dirty="0"/>
              <a:t> — это вещества, содержание которых превышает 0,005% массы тела. Это </a:t>
            </a:r>
            <a:r>
              <a:rPr lang="ru-RU" dirty="0" err="1"/>
              <a:t>Ca</a:t>
            </a:r>
            <a:r>
              <a:rPr lang="ru-RU" dirty="0"/>
              <a:t> (кальций), </a:t>
            </a:r>
            <a:r>
              <a:rPr lang="ru-RU" dirty="0" err="1"/>
              <a:t>Cl</a:t>
            </a:r>
            <a:r>
              <a:rPr lang="ru-RU" dirty="0"/>
              <a:t> (хлор), F (фтор). K (калий), </a:t>
            </a:r>
            <a:r>
              <a:rPr lang="ru-RU" dirty="0" err="1"/>
              <a:t>Mg</a:t>
            </a:r>
            <a:r>
              <a:rPr lang="ru-RU" dirty="0"/>
              <a:t> (магний), </a:t>
            </a:r>
            <a:r>
              <a:rPr lang="ru-RU" dirty="0" err="1"/>
              <a:t>Na</a:t>
            </a:r>
            <a:r>
              <a:rPr lang="ru-RU" dirty="0"/>
              <a:t> (натрий), P (фосфор) и S (сера</a:t>
            </a:r>
            <a:r>
              <a:rPr lang="ru-RU" dirty="0" smtClean="0"/>
              <a:t>).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Из них неметаллы </a:t>
            </a:r>
            <a:r>
              <a:rPr lang="en-US" dirty="0" err="1" smtClean="0">
                <a:solidFill>
                  <a:srgbClr val="00B0F0"/>
                </a:solidFill>
              </a:rPr>
              <a:t>S,Cl,F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 smtClean="0">
              <a:solidFill>
                <a:srgbClr val="00B0F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37112"/>
            <a:ext cx="7859216" cy="168905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30" name="Picture 6" descr="Картинки по запросу с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7514005" cy="531760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136904" cy="482453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/>
            </a:r>
            <a:br>
              <a:rPr lang="ru-RU" sz="2400" dirty="0" smtClean="0">
                <a:solidFill>
                  <a:srgbClr val="00B0F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Микроэлементы участвуют практически во всех обменных процессах, повышая устойчивость к болезням и неблагоприятным условиям внешней среды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b="1" dirty="0"/>
              <a:t>Сера</a:t>
            </a:r>
            <a:r>
              <a:rPr lang="ru-RU" sz="2400" dirty="0"/>
              <a:t> является структурным макроэлементом, ее содержание в организме взрослого человека составляет около 140 г.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Ее биологическая роль состоит в том, что она входит в структуру таких аминокислот, как цистеин и метионин, которые и выполняют в животных организмах (в том числе у человека), ряд незаменимых функций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/>
              <a:t>1.</a:t>
            </a:r>
            <a:r>
              <a:rPr lang="ru-RU" sz="2400" dirty="0"/>
              <a:t> придает необходимую для их функционирования пространственную организацию молекулам белков за счет образования </a:t>
            </a:r>
            <a:r>
              <a:rPr lang="ru-RU" sz="2400" dirty="0" err="1"/>
              <a:t>д</a:t>
            </a:r>
            <a:r>
              <a:rPr lang="ru-RU" sz="2400" dirty="0" err="1" smtClean="0"/>
              <a:t>исульфидных</a:t>
            </a:r>
            <a:r>
              <a:rPr lang="ru-RU" sz="2400" dirty="0" smtClean="0"/>
              <a:t> </a:t>
            </a:r>
            <a:r>
              <a:rPr lang="ru-RU" sz="2400" dirty="0"/>
              <a:t>мостиков</a:t>
            </a:r>
            <a:br>
              <a:rPr lang="ru-RU" sz="2400" dirty="0"/>
            </a:br>
            <a:r>
              <a:rPr lang="ru-RU" sz="2400" dirty="0" smtClean="0"/>
              <a:t>2.</a:t>
            </a:r>
            <a:r>
              <a:rPr lang="ru-RU" sz="2400" dirty="0"/>
              <a:t> является компонентом многих ферментов, гормонов (в частности в инсулина), и серосодержащих </a:t>
            </a:r>
            <a:r>
              <a:rPr lang="ru-RU" sz="2400" dirty="0" smtClean="0"/>
              <a:t>аминокислот.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.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05264"/>
            <a:ext cx="8219256" cy="320899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147248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3.</a:t>
            </a:r>
            <a:r>
              <a:rPr lang="ru-RU" sz="2800" dirty="0"/>
              <a:t> является компонентом таких активных веществ, как гистамин, витамина </a:t>
            </a:r>
            <a:r>
              <a:rPr lang="ru-RU" sz="2800" u="sng" dirty="0">
                <a:hlinkClick r:id="rId2" tooltip="Витамин H (биотин). Статья справочника &quot;Витамины&quot;"/>
              </a:rPr>
              <a:t>биотин</a:t>
            </a:r>
            <a:r>
              <a:rPr lang="ru-RU" sz="2800" dirty="0"/>
              <a:t>, </a:t>
            </a:r>
            <a:r>
              <a:rPr lang="ru-RU" sz="2800" dirty="0" err="1"/>
              <a:t>витаминоида</a:t>
            </a:r>
            <a:r>
              <a:rPr lang="ru-RU" sz="2800" dirty="0"/>
              <a:t> </a:t>
            </a:r>
            <a:r>
              <a:rPr lang="ru-RU" sz="2800" u="sng" dirty="0" err="1">
                <a:hlinkClick r:id="rId3" tooltip="Витамин N (липоевая кислота). Статья справочника &quot;Витамины&quot;"/>
              </a:rPr>
              <a:t>липоевой</a:t>
            </a:r>
            <a:r>
              <a:rPr lang="ru-RU" sz="2800" u="sng" dirty="0">
                <a:hlinkClick r:id="rId3" tooltip="Витамин N (липоевая кислота). Статья справочника &quot;Витамины&quot;"/>
              </a:rPr>
              <a:t> кислоты</a:t>
            </a:r>
            <a:r>
              <a:rPr lang="ru-RU" sz="2800" dirty="0"/>
              <a:t> и </a:t>
            </a:r>
            <a:r>
              <a:rPr lang="ru-RU" sz="2800" dirty="0" smtClean="0"/>
              <a:t>др.</a:t>
            </a:r>
          </a:p>
          <a:p>
            <a:r>
              <a:rPr lang="ru-RU" sz="2800" dirty="0" smtClean="0"/>
              <a:t>4.</a:t>
            </a:r>
            <a:r>
              <a:rPr lang="ru-RU" sz="2800" dirty="0"/>
              <a:t> сульфгидрильные группы образуют активные центры ряда </a:t>
            </a:r>
            <a:r>
              <a:rPr lang="ru-RU" sz="2800" dirty="0" smtClean="0"/>
              <a:t>ферментов.</a:t>
            </a:r>
          </a:p>
          <a:p>
            <a:r>
              <a:rPr lang="ru-RU" sz="2800" dirty="0" smtClean="0"/>
              <a:t>5.</a:t>
            </a:r>
            <a:r>
              <a:rPr lang="ru-RU" sz="2800" dirty="0"/>
              <a:t> обеспечивает передачу энергии в клетке: атом серы принимает на свободную </a:t>
            </a:r>
            <a:r>
              <a:rPr lang="ru-RU" sz="2800" dirty="0" err="1"/>
              <a:t>орбиталь</a:t>
            </a:r>
            <a:r>
              <a:rPr lang="ru-RU" sz="2800" dirty="0"/>
              <a:t> один из электронов </a:t>
            </a:r>
            <a:r>
              <a:rPr lang="ru-RU" sz="2800" dirty="0" smtClean="0"/>
              <a:t>кислорода.</a:t>
            </a:r>
          </a:p>
          <a:p>
            <a:r>
              <a:rPr lang="ru-RU" sz="2800" dirty="0" smtClean="0"/>
              <a:t>6.</a:t>
            </a:r>
            <a:r>
              <a:rPr lang="ru-RU" sz="2800" dirty="0"/>
              <a:t> участвует в переносе </a:t>
            </a:r>
            <a:r>
              <a:rPr lang="ru-RU" sz="2800" dirty="0" err="1"/>
              <a:t>метильных</a:t>
            </a:r>
            <a:r>
              <a:rPr lang="ru-RU" sz="2800" dirty="0"/>
              <a:t> </a:t>
            </a:r>
            <a:r>
              <a:rPr lang="ru-RU" sz="2800" dirty="0" smtClean="0"/>
              <a:t>групп.</a:t>
            </a:r>
          </a:p>
          <a:p>
            <a:r>
              <a:rPr lang="ru-RU" sz="2800" dirty="0" smtClean="0"/>
              <a:t>7.</a:t>
            </a:r>
            <a:r>
              <a:rPr lang="ru-RU" sz="2800" dirty="0"/>
              <a:t> входит в состав </a:t>
            </a:r>
            <a:r>
              <a:rPr lang="ru-RU" sz="2800" dirty="0" err="1"/>
              <a:t>коэнзимов</a:t>
            </a:r>
            <a:r>
              <a:rPr lang="ru-RU" sz="2800" dirty="0"/>
              <a:t>, включая </a:t>
            </a:r>
            <a:r>
              <a:rPr lang="ru-RU" sz="2800" dirty="0" err="1"/>
              <a:t>коэнзим</a:t>
            </a:r>
            <a:r>
              <a:rPr lang="ru-RU" sz="2800" dirty="0"/>
              <a:t> </a:t>
            </a:r>
            <a:r>
              <a:rPr lang="ru-RU" sz="2800" dirty="0" smtClean="0"/>
              <a:t>А</a:t>
            </a:r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19256" cy="778098"/>
          </a:xfrm>
        </p:spPr>
        <p:txBody>
          <a:bodyPr/>
          <a:lstStyle/>
          <a:p>
            <a:r>
              <a:rPr lang="ru-RU" dirty="0" smtClean="0"/>
              <a:t>Фтор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/>
              <a:t>От него зависит состояние костной ткани, её прочность и твёрдость; правильное формирование костей скелета; состояние и рост волос, ногтей и зубов.</a:t>
            </a:r>
          </a:p>
          <a:p>
            <a:r>
              <a:rPr lang="ru-RU" sz="3000" dirty="0"/>
              <a:t>Фтор вместе с кальцием и фосфором предотвращает развитие кариеса – он проникает в микротрещины на зубной эмали и сглаживает их; участвует в процессе кроветворения, поддерживает иммунитет, обеспечивает профилактику </a:t>
            </a:r>
            <a:r>
              <a:rPr lang="ru-RU" sz="3000" dirty="0" err="1"/>
              <a:t>остеопороза</a:t>
            </a:r>
            <a:r>
              <a:rPr lang="ru-RU" sz="3000" dirty="0"/>
              <a:t>, а при переломах ускоряет срастание костей</a:t>
            </a:r>
            <a:r>
              <a:rPr lang="ru-RU" sz="3000" dirty="0" smtClean="0"/>
              <a:t>.</a:t>
            </a:r>
            <a:endParaRPr lang="ru-RU" sz="3000" dirty="0"/>
          </a:p>
          <a:p>
            <a:endParaRPr lang="ru-RU" dirty="0"/>
          </a:p>
        </p:txBody>
      </p:sp>
      <p:pic>
        <p:nvPicPr>
          <p:cNvPr id="16386" name="Picture 2" descr="Картинки по запросу фто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762499"/>
            <a:ext cx="1905000" cy="209550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/>
              <a:t>Благодаря этому элементу, наш организм лучше усваивает железо, легче избавляется от солей тяжёлых металлов и радионуклидов.</a:t>
            </a:r>
          </a:p>
          <a:p>
            <a:r>
              <a:rPr lang="ru-RU" sz="2600" dirty="0"/>
              <a:t>Когда мы пользуемся зубной пастой с фтором, он не даёт размножаться болезнетворным бактериям, и предохраняет зубы от разрушения; защищает их от образования </a:t>
            </a:r>
            <a:r>
              <a:rPr lang="ru-RU" sz="2600" dirty="0">
                <a:hlinkClick r:id="rId2" tooltip="зубной налет"/>
              </a:rPr>
              <a:t>зубного налета</a:t>
            </a:r>
            <a:r>
              <a:rPr lang="ru-RU" sz="2600" dirty="0"/>
              <a:t> и </a:t>
            </a:r>
            <a:r>
              <a:rPr lang="ru-RU" sz="2600" dirty="0">
                <a:hlinkClick r:id="rId3" tooltip="зубной камень"/>
              </a:rPr>
              <a:t>зубного камня</a:t>
            </a:r>
            <a:r>
              <a:rPr lang="ru-RU" sz="2600" dirty="0"/>
              <a:t>.</a:t>
            </a:r>
          </a:p>
          <a:p>
            <a:r>
              <a:rPr lang="ru-RU" sz="2600" dirty="0"/>
              <a:t>Как видим, основной ролью фтора является образование костной ткани и эмали зубов. Кажется, диапазон его «обязанностей» не слишком широк, однако без </a:t>
            </a:r>
            <a:r>
              <a:rPr lang="ru-RU" sz="2600" dirty="0" smtClean="0"/>
              <a:t>костей </a:t>
            </a:r>
            <a:r>
              <a:rPr lang="ru-RU" sz="2600" dirty="0"/>
              <a:t>и зубов мы вряд ли стали бы людьми, да и подавляющее большинство земных животных </a:t>
            </a:r>
            <a:r>
              <a:rPr lang="ru-RU" sz="2600" dirty="0" smtClean="0"/>
              <a:t>тоже </a:t>
            </a:r>
            <a:r>
              <a:rPr lang="ru-RU" sz="2600" dirty="0"/>
              <a:t>выглядели бы совершенно иначе.</a:t>
            </a:r>
          </a:p>
          <a:p>
            <a:endParaRPr lang="ru-RU" dirty="0"/>
          </a:p>
        </p:txBody>
      </p:sp>
      <p:pic>
        <p:nvPicPr>
          <p:cNvPr id="19458" name="Picture 2" descr="Картинки по запросу фто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208469"/>
            <a:ext cx="4427984" cy="264953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0070C0"/>
                </a:solidFill>
              </a:rPr>
              <a:t>Хлор </a:t>
            </a:r>
            <a:r>
              <a:rPr lang="ru-RU" sz="2700" dirty="0">
                <a:solidFill>
                  <a:srgbClr val="0070C0"/>
                </a:solidFill>
              </a:rPr>
              <a:t>- один из важнейших биогенных макроэлементов, содержится во всех живых организмах</a:t>
            </a:r>
            <a:r>
              <a:rPr lang="ru-RU" dirty="0"/>
              <a:t>.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363272" cy="33452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482" name="Picture 2" descr="Картинки по запросу хло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24349"/>
            <a:ext cx="4427984" cy="3133651"/>
          </a:xfrm>
          <a:prstGeom prst="rect">
            <a:avLst/>
          </a:prstGeom>
          <a:noFill/>
        </p:spPr>
      </p:pic>
      <p:pic>
        <p:nvPicPr>
          <p:cNvPr id="20484" name="Picture 4" descr="Картинки по запросу хл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196752"/>
            <a:ext cx="6191250" cy="23812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i="1" dirty="0">
                <a:solidFill>
                  <a:srgbClr val="7030A0"/>
                </a:solidFill>
              </a:rPr>
              <a:t>В организме взрослого человека содержание хлора составляет 50-60 г Биологически активной формой </a:t>
            </a:r>
            <a:r>
              <a:rPr lang="ru-RU" sz="2700" i="1" dirty="0" smtClean="0">
                <a:solidFill>
                  <a:srgbClr val="7030A0"/>
                </a:solidFill>
              </a:rPr>
              <a:t>хлора</a:t>
            </a:r>
            <a:br>
              <a:rPr lang="ru-RU" sz="2700" i="1" dirty="0" smtClean="0">
                <a:solidFill>
                  <a:srgbClr val="7030A0"/>
                </a:solidFill>
              </a:rPr>
            </a:br>
            <a:r>
              <a:rPr lang="ru-RU" sz="2700" i="1" dirty="0" smtClean="0">
                <a:solidFill>
                  <a:srgbClr val="7030A0"/>
                </a:solidFill>
              </a:rPr>
              <a:t>являются </a:t>
            </a:r>
            <a:r>
              <a:rPr lang="ru-RU" sz="2700" i="1" dirty="0" err="1">
                <a:solidFill>
                  <a:srgbClr val="7030A0"/>
                </a:solidFill>
              </a:rPr>
              <a:t>хлорид-ионы</a:t>
            </a:r>
            <a:r>
              <a:rPr lang="ru-RU" i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075240" cy="5184576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/>
              <a:t>в связи с тем, что </a:t>
            </a:r>
            <a:r>
              <a:rPr lang="ru-RU" sz="3800" dirty="0" err="1"/>
              <a:t>хлорид-ионы</a:t>
            </a:r>
            <a:r>
              <a:rPr lang="ru-RU" sz="3800" dirty="0"/>
              <a:t> способны проникать через мембрану клеток, они вместе с ионами </a:t>
            </a:r>
            <a:r>
              <a:rPr lang="ru-RU" sz="3800" u="sng" dirty="0">
                <a:hlinkClick r:id="rId2" tooltip="Натрий - статья справочника &quot;Минеральные вещества&quot;"/>
              </a:rPr>
              <a:t>натрия</a:t>
            </a:r>
            <a:r>
              <a:rPr lang="ru-RU" sz="3800" dirty="0"/>
              <a:t> и </a:t>
            </a:r>
            <a:r>
              <a:rPr lang="ru-RU" sz="3800" u="sng" dirty="0">
                <a:hlinkClick r:id="rId3" tooltip="Калий - статья справочника &quot;Минеральные вещества&quot;"/>
              </a:rPr>
              <a:t>калия</a:t>
            </a:r>
            <a:r>
              <a:rPr lang="ru-RU" sz="3800" dirty="0"/>
              <a:t> поддерживают осмотическое давление и регулируют водно-солевой </a:t>
            </a:r>
            <a:r>
              <a:rPr lang="ru-RU" sz="3800" dirty="0" smtClean="0"/>
              <a:t>обмен</a:t>
            </a:r>
          </a:p>
          <a:p>
            <a:endParaRPr lang="ru-RU" sz="3800" dirty="0"/>
          </a:p>
          <a:p>
            <a:r>
              <a:rPr lang="ru-RU" sz="3800" dirty="0"/>
              <a:t>создают благоприятную среду в желудке для действия протеолитических ферментов желудочного сока</a:t>
            </a:r>
          </a:p>
          <a:p>
            <a:r>
              <a:rPr lang="ru-RU" sz="3800" dirty="0"/>
              <a:t>благодаря наличию в мембранах </a:t>
            </a:r>
            <a:r>
              <a:rPr lang="ru-RU" sz="3800" dirty="0" err="1"/>
              <a:t>клетоки</a:t>
            </a:r>
            <a:r>
              <a:rPr lang="ru-RU" sz="3800" dirty="0"/>
              <a:t> митохондрий специальных хлорных каналов, хлорид ионы регулируют объем жидкости, </a:t>
            </a:r>
            <a:r>
              <a:rPr lang="ru-RU" sz="3800" dirty="0" err="1"/>
              <a:t>трансэпителиальный</a:t>
            </a:r>
            <a:r>
              <a:rPr lang="ru-RU" sz="3800" dirty="0"/>
              <a:t> транспорт ионов, создают и стабилизируют мембранный </a:t>
            </a:r>
            <a:r>
              <a:rPr lang="ru-RU" sz="3800" dirty="0" smtClean="0"/>
              <a:t>потенциал.</a:t>
            </a:r>
            <a:endParaRPr lang="ru-RU" sz="3800" dirty="0"/>
          </a:p>
          <a:p>
            <a:r>
              <a:rPr lang="ru-RU" sz="3800" dirty="0"/>
              <a:t>участвуют в создании и поддержании </a:t>
            </a:r>
            <a:r>
              <a:rPr lang="ru-RU" sz="3800" dirty="0" err="1"/>
              <a:t>рН</a:t>
            </a:r>
            <a:r>
              <a:rPr lang="ru-RU" sz="3800" dirty="0"/>
              <a:t> в клетках и биологических жидкостях организма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176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Роль неметаллов в составе макроэлементов в живых организмах</vt:lpstr>
      <vt:lpstr>Слайд 2</vt:lpstr>
      <vt:lpstr>  </vt:lpstr>
      <vt:lpstr> Микроэлементы участвуют практически во всех обменных процессах, повышая устойчивость к болезням и неблагоприятным условиям внешней среды. Сера является структурным макроэлементом, ее содержание в организме взрослого человека составляет около 140 г.  Ее биологическая роль состоит в том, что она входит в структуру таких аминокислот, как цистеин и метионин, которые и выполняют в животных организмах (в том числе у человека), ряд незаменимых функций: 1. придает необходимую для их функционирования пространственную организацию молекулам белков за счет образования дисульфидных мостиков 2. является компонентом многих ферментов, гормонов (в частности в инсулина), и серосодержащих аминокислот. .   </vt:lpstr>
      <vt:lpstr>Слайд 5</vt:lpstr>
      <vt:lpstr>Фтор</vt:lpstr>
      <vt:lpstr>Слайд 7</vt:lpstr>
      <vt:lpstr>Хлор - один из важнейших биогенных макроэлементов, содержится во всех живых организмах. </vt:lpstr>
      <vt:lpstr>В организме взрослого человека содержание хлора составляет 50-60 г Биологически активной формой хлора являются хлорид-ионы.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неметаллов в составе макроэлементов в живых организмов</dc:title>
  <dc:creator>User</dc:creator>
  <cp:lastModifiedBy>User</cp:lastModifiedBy>
  <cp:revision>6</cp:revision>
  <dcterms:created xsi:type="dcterms:W3CDTF">2016-11-15T18:18:50Z</dcterms:created>
  <dcterms:modified xsi:type="dcterms:W3CDTF">2016-11-15T19:15:36Z</dcterms:modified>
</cp:coreProperties>
</file>